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7" r:id="rId5"/>
    <p:sldId id="259" r:id="rId6"/>
    <p:sldId id="260" r:id="rId7"/>
    <p:sldId id="261" r:id="rId8"/>
    <p:sldId id="262" r:id="rId9"/>
    <p:sldId id="263" r:id="rId10"/>
    <p:sldId id="264" r:id="rId11"/>
    <p:sldId id="265" r:id="rId12"/>
    <p:sldId id="266"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7" d="100"/>
          <a:sy n="77" d="100"/>
        </p:scale>
        <p:origin x="-1608" y="-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5/10/2012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5/10/2012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5/10/2012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5/10/2012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5/10/2012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5/10/2012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5/10/2012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5/10/2012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5/10/2012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latin typeface="Ravie" pitchFamily="82" charset="0"/>
              </a:rPr>
              <a:t> </a:t>
            </a:r>
            <a:r>
              <a:rPr lang="en-US" dirty="0" err="1" smtClean="0">
                <a:solidFill>
                  <a:srgbClr val="FF0000"/>
                </a:solidFill>
                <a:latin typeface="Ravie" pitchFamily="82" charset="0"/>
              </a:rPr>
              <a:t>Paques</a:t>
            </a:r>
            <a:endParaRPr lang="ro-RO" dirty="0">
              <a:solidFill>
                <a:srgbClr val="FF0000"/>
              </a:solidFill>
              <a:latin typeface="Ravie" pitchFamily="82" charset="0"/>
            </a:endParaRPr>
          </a:p>
        </p:txBody>
      </p:sp>
      <p:sp>
        <p:nvSpPr>
          <p:cNvPr id="3" name="Subtitle 2"/>
          <p:cNvSpPr>
            <a:spLocks noGrp="1"/>
          </p:cNvSpPr>
          <p:nvPr>
            <p:ph type="subTitle" idx="1"/>
          </p:nvPr>
        </p:nvSpPr>
        <p:spPr>
          <a:xfrm>
            <a:off x="2895600" y="2286000"/>
            <a:ext cx="7406640" cy="1752600"/>
          </a:xfrm>
        </p:spPr>
        <p:txBody>
          <a:bodyPr>
            <a:normAutofit/>
          </a:bodyPr>
          <a:lstStyle/>
          <a:p>
            <a:r>
              <a:rPr lang="en-US" sz="3200" dirty="0" err="1" smtClean="0">
                <a:latin typeface="Ravie" pitchFamily="82" charset="0"/>
              </a:rPr>
              <a:t>Stoian</a:t>
            </a:r>
            <a:r>
              <a:rPr lang="en-US" sz="3200" dirty="0" smtClean="0">
                <a:latin typeface="Ravie" pitchFamily="82" charset="0"/>
              </a:rPr>
              <a:t>  Valeria</a:t>
            </a:r>
            <a:endParaRPr lang="ro-RO" sz="3200" dirty="0">
              <a:latin typeface="Ravie" pitchFamily="82" charset="0"/>
            </a:endParaRPr>
          </a:p>
        </p:txBody>
      </p:sp>
      <p:pic>
        <p:nvPicPr>
          <p:cNvPr id="4" name="Picture 3" descr="paques_p5.gif"/>
          <p:cNvPicPr>
            <a:picLocks noChangeAspect="1"/>
          </p:cNvPicPr>
          <p:nvPr/>
        </p:nvPicPr>
        <p:blipFill>
          <a:blip r:embed="rId2"/>
          <a:stretch>
            <a:fillRect/>
          </a:stretch>
        </p:blipFill>
        <p:spPr>
          <a:xfrm>
            <a:off x="4800600" y="3048000"/>
            <a:ext cx="3329940" cy="335958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latin typeface="Lucida Calligraphy" pitchFamily="66" charset="0"/>
              </a:rPr>
              <a:t>Le lapin de Pâques</a:t>
            </a:r>
            <a:endParaRPr lang="ro-RO" dirty="0"/>
          </a:p>
        </p:txBody>
      </p:sp>
      <p:sp>
        <p:nvSpPr>
          <p:cNvPr id="4" name="Объект 2"/>
          <p:cNvSpPr>
            <a:spLocks noGrp="1"/>
          </p:cNvSpPr>
          <p:nvPr>
            <p:ph idx="1"/>
          </p:nvPr>
        </p:nvSpPr>
        <p:spPr/>
        <p:txBody>
          <a:bodyPr>
            <a:normAutofit/>
          </a:bodyPr>
          <a:lstStyle/>
          <a:p>
            <a:pPr marL="68580" indent="0">
              <a:buNone/>
            </a:pPr>
            <a:r>
              <a:rPr lang="fr-FR" sz="1800" dirty="0"/>
              <a:t>Il semble qu’à l’origine, le lapin de Pâques était un lièvre. Ainsi, chez les Saxons, on honorait au printemps la déesse Eastre, qui a d’ailleurs donné son nom à Easter (Pâques en anglais). Le lièvre était l’animal emblématique de la déesse et est resté associé aux fêtes de Pâques. De manière similaire, dans les traditions celtiques et scandinaves, le lièvre était le symbole de la déesse mère.Le mythe du lapin apportant des œufs aux enfants se baserait sur une légende allemande : une pauvre femme, ne pouvant offrir des douceurs à ses enfants, aurait décoré et caché des œufs dans le jardin avant d’y envoyer ses enfants. Ceux-ci, apercevant un lapin, pensèrent que c’était lui qui avait pondu les œufs…</a:t>
            </a:r>
            <a:endParaRPr lang="ru-RU" sz="1800" dirty="0"/>
          </a:p>
        </p:txBody>
      </p:sp>
      <p:pic>
        <p:nvPicPr>
          <p:cNvPr id="5" name="Picture 4" descr="cartepaque2.jpg"/>
          <p:cNvPicPr>
            <a:picLocks noChangeAspect="1"/>
          </p:cNvPicPr>
          <p:nvPr/>
        </p:nvPicPr>
        <p:blipFill>
          <a:blip r:embed="rId2"/>
          <a:stretch>
            <a:fillRect/>
          </a:stretch>
        </p:blipFill>
        <p:spPr>
          <a:xfrm>
            <a:off x="1371600" y="4343400"/>
            <a:ext cx="2971800" cy="2419395"/>
          </a:xfrm>
          <a:prstGeom prst="rect">
            <a:avLst/>
          </a:prstGeom>
          <a:ln>
            <a:noFill/>
          </a:ln>
          <a:effectLst>
            <a:softEdge rad="112500"/>
          </a:effectLst>
        </p:spPr>
      </p:pic>
      <p:pic>
        <p:nvPicPr>
          <p:cNvPr id="6" name="Picture 5" descr="lapin-de-paques-1.jpg"/>
          <p:cNvPicPr>
            <a:picLocks noChangeAspect="1"/>
          </p:cNvPicPr>
          <p:nvPr/>
        </p:nvPicPr>
        <p:blipFill>
          <a:blip r:embed="rId3" cstate="print"/>
          <a:stretch>
            <a:fillRect/>
          </a:stretch>
        </p:blipFill>
        <p:spPr>
          <a:xfrm>
            <a:off x="5029200" y="4114800"/>
            <a:ext cx="3352800" cy="2514600"/>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itchFamily="66" charset="0"/>
              </a:rPr>
              <a:t>L’</a:t>
            </a:r>
            <a:r>
              <a:rPr lang="fr-FR" dirty="0" smtClean="0">
                <a:latin typeface="Lucida Calligraphy" pitchFamily="66" charset="0"/>
              </a:rPr>
              <a:t>agneau de Pâques </a:t>
            </a:r>
            <a:endParaRPr lang="ro-RO" dirty="0"/>
          </a:p>
        </p:txBody>
      </p:sp>
      <p:sp>
        <p:nvSpPr>
          <p:cNvPr id="4" name="Объект 2"/>
          <p:cNvSpPr>
            <a:spLocks noGrp="1"/>
          </p:cNvSpPr>
          <p:nvPr>
            <p:ph idx="1"/>
          </p:nvPr>
        </p:nvSpPr>
        <p:spPr/>
        <p:txBody>
          <a:bodyPr>
            <a:normAutofit/>
          </a:bodyPr>
          <a:lstStyle/>
          <a:p>
            <a:pPr marL="68580" indent="0">
              <a:buNone/>
            </a:pPr>
            <a:r>
              <a:rPr lang="fr-FR" sz="1700" dirty="0"/>
              <a:t>L'agneau est le symbole du Christ ressuscité pour les premiers Chrétiens.</a:t>
            </a:r>
          </a:p>
          <a:p>
            <a:pPr marL="68580" indent="0">
              <a:buNone/>
            </a:pPr>
            <a:r>
              <a:rPr lang="fr-FR" sz="1700" dirty="0" smtClean="0"/>
              <a:t>Dans </a:t>
            </a:r>
            <a:r>
              <a:rPr lang="fr-FR" sz="1700" dirty="0"/>
              <a:t>la Bible, l'agneau pascal fait référence au Christ, donnant sa vie en sacrifice. Jésus est le messie, l'agneau attendu, qui conduit le troupeau, les brebis de Dieu. Saint Jean-Baptiste présente Jésus-Christ comme "l'Agneau de Dieu". L'Apocalypse utilise 28 fois le mot agneau pour désigner le Christ</a:t>
            </a:r>
            <a:endParaRPr lang="fr-FR" sz="1700" dirty="0" smtClean="0"/>
          </a:p>
        </p:txBody>
      </p:sp>
      <p:pic>
        <p:nvPicPr>
          <p:cNvPr id="5" name="Picture 4" descr="07_miel.jpg"/>
          <p:cNvPicPr>
            <a:picLocks noChangeAspect="1"/>
          </p:cNvPicPr>
          <p:nvPr/>
        </p:nvPicPr>
        <p:blipFill>
          <a:blip r:embed="rId2"/>
          <a:stretch>
            <a:fillRect/>
          </a:stretch>
        </p:blipFill>
        <p:spPr>
          <a:xfrm>
            <a:off x="2895600" y="3276600"/>
            <a:ext cx="4343400" cy="326996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itchFamily="66" charset="0"/>
              </a:rPr>
              <a:t>La </a:t>
            </a:r>
            <a:r>
              <a:rPr lang="en-US" dirty="0" err="1" smtClean="0">
                <a:latin typeface="Lucida Calligraphy" pitchFamily="66" charset="0"/>
              </a:rPr>
              <a:t>lumier</a:t>
            </a:r>
            <a:r>
              <a:rPr lang="en-US" dirty="0" smtClean="0">
                <a:latin typeface="Lucida Calligraphy" pitchFamily="66" charset="0"/>
              </a:rPr>
              <a:t> </a:t>
            </a:r>
            <a:endParaRPr lang="ro-RO" dirty="0"/>
          </a:p>
        </p:txBody>
      </p:sp>
      <p:sp>
        <p:nvSpPr>
          <p:cNvPr id="4" name="Объект 2"/>
          <p:cNvSpPr>
            <a:spLocks noGrp="1"/>
          </p:cNvSpPr>
          <p:nvPr>
            <p:ph idx="1"/>
          </p:nvPr>
        </p:nvSpPr>
        <p:spPr/>
        <p:txBody>
          <a:bodyPr>
            <a:normAutofit/>
          </a:bodyPr>
          <a:lstStyle/>
          <a:p>
            <a:r>
              <a:rPr lang="en-US" sz="1600" dirty="0" smtClean="0"/>
              <a:t>F</a:t>
            </a:r>
            <a:r>
              <a:rPr lang="fr-FR" sz="1600" dirty="0"/>
              <a:t>ê</a:t>
            </a:r>
            <a:r>
              <a:rPr lang="en-US" sz="1600" dirty="0" err="1" smtClean="0"/>
              <a:t>te</a:t>
            </a:r>
            <a:r>
              <a:rPr lang="en-US" sz="1600" dirty="0" smtClean="0"/>
              <a:t> </a:t>
            </a:r>
            <a:r>
              <a:rPr lang="en-US" sz="1600" dirty="0"/>
              <a:t>de lumière, </a:t>
            </a:r>
            <a:r>
              <a:rPr lang="en-US" sz="1600" dirty="0" err="1"/>
              <a:t>Pâques</a:t>
            </a:r>
            <a:r>
              <a:rPr lang="en-US" sz="1600" dirty="0"/>
              <a:t> </a:t>
            </a:r>
            <a:r>
              <a:rPr lang="en-US" sz="1600" dirty="0" err="1" smtClean="0"/>
              <a:t>est</a:t>
            </a:r>
            <a:r>
              <a:rPr lang="en-US" sz="1600" dirty="0"/>
              <a:t> </a:t>
            </a:r>
            <a:r>
              <a:rPr lang="en-US" sz="1600" dirty="0" err="1"/>
              <a:t>célèbrée</a:t>
            </a:r>
            <a:r>
              <a:rPr lang="en-US" sz="1600" dirty="0"/>
              <a:t> après l’ </a:t>
            </a:r>
            <a:r>
              <a:rPr lang="en-US" sz="1600" dirty="0" err="1"/>
              <a:t>équinoxe</a:t>
            </a:r>
            <a:r>
              <a:rPr lang="en-US" sz="1600" dirty="0"/>
              <a:t> </a:t>
            </a:r>
            <a:r>
              <a:rPr lang="en-US" sz="1600" dirty="0" smtClean="0"/>
              <a:t>de </a:t>
            </a:r>
            <a:r>
              <a:rPr lang="en-US" sz="1600" dirty="0" err="1" smtClean="0"/>
              <a:t>printemps</a:t>
            </a:r>
            <a:r>
              <a:rPr lang="en-US" sz="1600" dirty="0" smtClean="0"/>
              <a:t>, le </a:t>
            </a:r>
            <a:r>
              <a:rPr lang="en-US" sz="1600" dirty="0" err="1" smtClean="0"/>
              <a:t>dimanche</a:t>
            </a:r>
            <a:r>
              <a:rPr lang="en-US" sz="1600" dirty="0" smtClean="0"/>
              <a:t> qui suit </a:t>
            </a:r>
            <a:r>
              <a:rPr lang="en-US" sz="1600" dirty="0"/>
              <a:t>la première </a:t>
            </a:r>
            <a:r>
              <a:rPr lang="en-US" sz="1600" dirty="0" err="1" smtClean="0"/>
              <a:t>pleine</a:t>
            </a:r>
            <a:r>
              <a:rPr lang="en-US" sz="1600" dirty="0" smtClean="0"/>
              <a:t> </a:t>
            </a:r>
            <a:r>
              <a:rPr lang="en-US" sz="1600" dirty="0" err="1" smtClean="0"/>
              <a:t>lune</a:t>
            </a:r>
            <a:r>
              <a:rPr lang="en-US" sz="1600" dirty="0" smtClean="0"/>
              <a:t> du </a:t>
            </a:r>
            <a:r>
              <a:rPr lang="en-US" sz="1600" dirty="0" err="1" smtClean="0"/>
              <a:t>printemps</a:t>
            </a:r>
            <a:r>
              <a:rPr lang="en-US" sz="1600" dirty="0" smtClean="0"/>
              <a:t>. Elle marque la fin du Solstice </a:t>
            </a:r>
            <a:r>
              <a:rPr lang="en-US" sz="1600" dirty="0" err="1" smtClean="0"/>
              <a:t>d’Hiver</a:t>
            </a:r>
            <a:r>
              <a:rPr lang="en-US" sz="1600" dirty="0" smtClean="0"/>
              <a:t> et le point a </a:t>
            </a:r>
            <a:r>
              <a:rPr lang="en-US" sz="1600" dirty="0" err="1" smtClean="0"/>
              <a:t>partir</a:t>
            </a:r>
            <a:r>
              <a:rPr lang="en-US" sz="1600" dirty="0" smtClean="0"/>
              <a:t> </a:t>
            </a:r>
            <a:r>
              <a:rPr lang="en-US" sz="1600" dirty="0" err="1" smtClean="0"/>
              <a:t>duquel</a:t>
            </a:r>
            <a:r>
              <a:rPr lang="en-US" sz="1600" dirty="0" smtClean="0"/>
              <a:t> le jour </a:t>
            </a:r>
            <a:r>
              <a:rPr lang="en-US" sz="1600" dirty="0" err="1" smtClean="0"/>
              <a:t>devient</a:t>
            </a:r>
            <a:r>
              <a:rPr lang="en-US" sz="1600" dirty="0" smtClean="0"/>
              <a:t> plus long </a:t>
            </a:r>
            <a:r>
              <a:rPr lang="en-US" sz="1600" dirty="0" err="1" smtClean="0"/>
              <a:t>que</a:t>
            </a:r>
            <a:r>
              <a:rPr lang="en-US" sz="1600" dirty="0" smtClean="0"/>
              <a:t> la </a:t>
            </a:r>
            <a:r>
              <a:rPr lang="en-US" sz="1600" dirty="0" err="1" smtClean="0"/>
              <a:t>nuit</a:t>
            </a:r>
            <a:r>
              <a:rPr lang="en-US" sz="1600" dirty="0" smtClean="0"/>
              <a:t>.</a:t>
            </a:r>
          </a:p>
          <a:p>
            <a:r>
              <a:rPr lang="en-US" sz="1600" dirty="0" smtClean="0"/>
              <a:t> </a:t>
            </a:r>
            <a:r>
              <a:rPr lang="en-US" sz="1600" dirty="0"/>
              <a:t>La lumière </a:t>
            </a:r>
            <a:r>
              <a:rPr lang="en-US" sz="1600" dirty="0" err="1" smtClean="0"/>
              <a:t>est</a:t>
            </a:r>
            <a:r>
              <a:rPr lang="en-US" sz="1600" dirty="0"/>
              <a:t> </a:t>
            </a:r>
            <a:r>
              <a:rPr lang="en-US" sz="1600" dirty="0" err="1"/>
              <a:t>très</a:t>
            </a:r>
            <a:r>
              <a:rPr lang="en-US" sz="1600" dirty="0"/>
              <a:t> </a:t>
            </a:r>
            <a:r>
              <a:rPr lang="en-US" sz="1600" dirty="0" err="1"/>
              <a:t>présente</a:t>
            </a:r>
            <a:r>
              <a:rPr lang="en-US" sz="1600" dirty="0"/>
              <a:t> à </a:t>
            </a:r>
            <a:r>
              <a:rPr lang="en-US" sz="1600" dirty="0" err="1"/>
              <a:t>Pâques</a:t>
            </a:r>
            <a:r>
              <a:rPr lang="en-US" sz="1600" dirty="0"/>
              <a:t> </a:t>
            </a:r>
            <a:r>
              <a:rPr lang="en-US" sz="1600" dirty="0" smtClean="0"/>
              <a:t>pour </a:t>
            </a:r>
            <a:r>
              <a:rPr lang="en-US" sz="1600" dirty="0"/>
              <a:t>les </a:t>
            </a:r>
            <a:r>
              <a:rPr lang="en-US" sz="1600" dirty="0" err="1"/>
              <a:t>Chrétiens</a:t>
            </a:r>
            <a:r>
              <a:rPr lang="en-US" sz="1600" dirty="0" smtClean="0"/>
              <a:t>, </a:t>
            </a:r>
            <a:r>
              <a:rPr lang="en-US" sz="1600" dirty="0"/>
              <a:t>qui </a:t>
            </a:r>
            <a:r>
              <a:rPr lang="en-US" sz="1600" dirty="0" err="1"/>
              <a:t>célèbrent</a:t>
            </a:r>
            <a:r>
              <a:rPr lang="en-US" sz="1600" dirty="0" smtClean="0"/>
              <a:t>, avec le </a:t>
            </a:r>
            <a:r>
              <a:rPr lang="en-US" sz="1600" dirty="0" err="1" smtClean="0"/>
              <a:t>feu</a:t>
            </a:r>
            <a:r>
              <a:rPr lang="en-US" sz="1600" dirty="0" smtClean="0"/>
              <a:t> Pascal et la procession de </a:t>
            </a:r>
            <a:r>
              <a:rPr lang="en-US" sz="1600" dirty="0"/>
              <a:t>la lumière</a:t>
            </a:r>
            <a:r>
              <a:rPr lang="en-US" sz="1600" dirty="0" smtClean="0"/>
              <a:t>, le Christ </a:t>
            </a:r>
            <a:r>
              <a:rPr lang="en-US" sz="1600" dirty="0" err="1" smtClean="0"/>
              <a:t>sorti</a:t>
            </a:r>
            <a:r>
              <a:rPr lang="en-US" sz="1600" dirty="0" smtClean="0"/>
              <a:t> </a:t>
            </a:r>
            <a:r>
              <a:rPr lang="en-US" sz="1600" dirty="0"/>
              <a:t>des </a:t>
            </a:r>
            <a:r>
              <a:rPr lang="en-US" sz="1600" dirty="0" err="1"/>
              <a:t>ténèbres</a:t>
            </a:r>
            <a:r>
              <a:rPr lang="en-US" sz="1600" dirty="0" smtClean="0"/>
              <a:t>.</a:t>
            </a:r>
            <a:endParaRPr lang="ru-RU" sz="1600" dirty="0"/>
          </a:p>
        </p:txBody>
      </p:sp>
      <p:pic>
        <p:nvPicPr>
          <p:cNvPr id="5" name="Picture 4" descr="2443078565_2437285ba4.jpg"/>
          <p:cNvPicPr>
            <a:picLocks noChangeAspect="1"/>
          </p:cNvPicPr>
          <p:nvPr/>
        </p:nvPicPr>
        <p:blipFill>
          <a:blip r:embed="rId2"/>
          <a:stretch>
            <a:fillRect/>
          </a:stretch>
        </p:blipFill>
        <p:spPr>
          <a:xfrm>
            <a:off x="1371600" y="3581400"/>
            <a:ext cx="3683000" cy="27622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Picture 5" descr="paste-fericit1.jpg"/>
          <p:cNvPicPr>
            <a:picLocks noChangeAspect="1"/>
          </p:cNvPicPr>
          <p:nvPr/>
        </p:nvPicPr>
        <p:blipFill>
          <a:blip r:embed="rId3"/>
          <a:stretch>
            <a:fillRect/>
          </a:stretch>
        </p:blipFill>
        <p:spPr>
          <a:xfrm>
            <a:off x="5867400" y="2895600"/>
            <a:ext cx="2514600" cy="3824738"/>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9600" dirty="0" smtClean="0">
                <a:latin typeface="Ravie" pitchFamily="82" charset="0"/>
              </a:rPr>
              <a:t>FINIR</a:t>
            </a:r>
            <a:endParaRPr lang="ro-RO" sz="9600" dirty="0">
              <a:latin typeface="Ravie"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2"/>
          <p:cNvSpPr>
            <a:spLocks noGrp="1"/>
          </p:cNvSpPr>
          <p:nvPr>
            <p:ph idx="1"/>
          </p:nvPr>
        </p:nvSpPr>
        <p:spPr>
          <a:xfrm>
            <a:off x="1219200" y="457200"/>
            <a:ext cx="7498080" cy="4800600"/>
          </a:xfrm>
        </p:spPr>
        <p:txBody>
          <a:bodyPr>
            <a:normAutofit/>
          </a:bodyPr>
          <a:lstStyle/>
          <a:p>
            <a:pPr marL="68580" indent="0">
              <a:buNone/>
            </a:pPr>
            <a:r>
              <a:rPr lang="en-US" b="1" dirty="0" err="1">
                <a:solidFill>
                  <a:schemeClr val="tx1"/>
                </a:solidFill>
              </a:rPr>
              <a:t>Pâques</a:t>
            </a:r>
            <a:r>
              <a:rPr lang="en-US" dirty="0">
                <a:solidFill>
                  <a:schemeClr val="tx1"/>
                </a:solidFill>
              </a:rPr>
              <a:t> </a:t>
            </a:r>
            <a:r>
              <a:rPr lang="en-US" dirty="0" err="1">
                <a:solidFill>
                  <a:schemeClr val="tx1"/>
                </a:solidFill>
              </a:rPr>
              <a:t>est</a:t>
            </a:r>
            <a:r>
              <a:rPr lang="en-US" dirty="0">
                <a:solidFill>
                  <a:schemeClr val="tx1"/>
                </a:solidFill>
              </a:rPr>
              <a:t> </a:t>
            </a:r>
            <a:r>
              <a:rPr lang="en-US" dirty="0" err="1" smtClean="0">
                <a:solidFill>
                  <a:schemeClr val="tx1"/>
                </a:solidFill>
              </a:rPr>
              <a:t>une</a:t>
            </a:r>
            <a:r>
              <a:rPr lang="en-US" dirty="0" smtClean="0">
                <a:solidFill>
                  <a:schemeClr val="tx1"/>
                </a:solidFill>
              </a:rPr>
              <a:t> fête </a:t>
            </a:r>
            <a:r>
              <a:rPr lang="en-US" dirty="0" err="1">
                <a:solidFill>
                  <a:schemeClr val="tx1"/>
                </a:solidFill>
              </a:rPr>
              <a:t>religieuse</a:t>
            </a:r>
            <a:r>
              <a:rPr lang="en-US" dirty="0">
                <a:solidFill>
                  <a:schemeClr val="tx1"/>
                </a:solidFill>
              </a:rPr>
              <a:t> </a:t>
            </a:r>
            <a:endParaRPr lang="en-US" dirty="0" smtClean="0">
              <a:solidFill>
                <a:schemeClr val="tx1"/>
              </a:solidFill>
            </a:endParaRPr>
          </a:p>
          <a:p>
            <a:pPr marL="68580" indent="0">
              <a:buNone/>
            </a:pPr>
            <a:r>
              <a:rPr lang="en-US" dirty="0" err="1" smtClean="0">
                <a:solidFill>
                  <a:schemeClr val="tx1"/>
                </a:solidFill>
              </a:rPr>
              <a:t>chrétienne</a:t>
            </a:r>
            <a:r>
              <a:rPr lang="en-US" dirty="0" smtClean="0">
                <a:solidFill>
                  <a:schemeClr val="tx1"/>
                </a:solidFill>
              </a:rPr>
              <a:t> </a:t>
            </a:r>
            <a:r>
              <a:rPr lang="en-US" dirty="0" err="1" smtClean="0">
                <a:solidFill>
                  <a:schemeClr val="tx1"/>
                </a:solidFill>
              </a:rPr>
              <a:t>commémorant</a:t>
            </a:r>
            <a:r>
              <a:rPr lang="en-US" dirty="0" smtClean="0">
                <a:solidFill>
                  <a:schemeClr val="tx1"/>
                </a:solidFill>
              </a:rPr>
              <a:t> la </a:t>
            </a:r>
            <a:r>
              <a:rPr lang="en-US" dirty="0" err="1" smtClean="0">
                <a:solidFill>
                  <a:schemeClr val="tx1"/>
                </a:solidFill>
              </a:rPr>
              <a:t>résurrection</a:t>
            </a:r>
            <a:r>
              <a:rPr lang="en-US" dirty="0" smtClean="0">
                <a:solidFill>
                  <a:schemeClr val="tx1"/>
                </a:solidFill>
              </a:rPr>
              <a:t> de</a:t>
            </a:r>
            <a:r>
              <a:rPr lang="en-US" dirty="0">
                <a:solidFill>
                  <a:schemeClr val="tx1"/>
                </a:solidFill>
              </a:rPr>
              <a:t> </a:t>
            </a:r>
            <a:r>
              <a:rPr lang="en-US" dirty="0" err="1" smtClean="0">
                <a:solidFill>
                  <a:schemeClr val="tx1"/>
                </a:solidFill>
              </a:rPr>
              <a:t>Jésus</a:t>
            </a:r>
            <a:r>
              <a:rPr lang="en-US" dirty="0" smtClean="0">
                <a:solidFill>
                  <a:schemeClr val="tx1"/>
                </a:solidFill>
              </a:rPr>
              <a:t>- Christ, </a:t>
            </a:r>
            <a:r>
              <a:rPr lang="en-US" dirty="0">
                <a:solidFill>
                  <a:schemeClr val="tx1"/>
                </a:solidFill>
              </a:rPr>
              <a:t>le </a:t>
            </a:r>
            <a:r>
              <a:rPr lang="en-US" dirty="0" err="1">
                <a:solidFill>
                  <a:schemeClr val="tx1"/>
                </a:solidFill>
              </a:rPr>
              <a:t>troisième</a:t>
            </a:r>
            <a:r>
              <a:rPr lang="en-US" dirty="0">
                <a:solidFill>
                  <a:schemeClr val="tx1"/>
                </a:solidFill>
              </a:rPr>
              <a:t> jour après </a:t>
            </a:r>
            <a:r>
              <a:rPr lang="en-US" dirty="0" err="1">
                <a:solidFill>
                  <a:schemeClr val="tx1"/>
                </a:solidFill>
              </a:rPr>
              <a:t>sa</a:t>
            </a:r>
            <a:r>
              <a:rPr lang="en-US" dirty="0">
                <a:solidFill>
                  <a:schemeClr val="tx1"/>
                </a:solidFill>
              </a:rPr>
              <a:t> </a:t>
            </a:r>
            <a:r>
              <a:rPr lang="en-US" dirty="0" smtClean="0">
                <a:solidFill>
                  <a:schemeClr val="tx1"/>
                </a:solidFill>
              </a:rPr>
              <a:t>passion. </a:t>
            </a:r>
            <a:r>
              <a:rPr lang="en-US" dirty="0" err="1" smtClean="0">
                <a:solidFill>
                  <a:schemeClr val="tx1"/>
                </a:solidFill>
              </a:rPr>
              <a:t>C’est</a:t>
            </a:r>
            <a:r>
              <a:rPr lang="en-US" dirty="0" smtClean="0">
                <a:solidFill>
                  <a:schemeClr val="tx1"/>
                </a:solidFill>
              </a:rPr>
              <a:t> le jour le plus saint du </a:t>
            </a:r>
            <a:r>
              <a:rPr lang="en-US" dirty="0" err="1" smtClean="0">
                <a:solidFill>
                  <a:schemeClr val="tx1"/>
                </a:solidFill>
              </a:rPr>
              <a:t>calendrier</a:t>
            </a:r>
            <a:r>
              <a:rPr lang="en-US" dirty="0" smtClean="0">
                <a:solidFill>
                  <a:schemeClr val="tx1"/>
                </a:solidFill>
              </a:rPr>
              <a:t> </a:t>
            </a:r>
            <a:r>
              <a:rPr lang="en-US" dirty="0" err="1" smtClean="0">
                <a:solidFill>
                  <a:schemeClr val="tx1"/>
                </a:solidFill>
              </a:rPr>
              <a:t>chrétien</a:t>
            </a:r>
            <a:r>
              <a:rPr lang="en-US" dirty="0" smtClean="0">
                <a:solidFill>
                  <a:schemeClr val="tx1"/>
                </a:solidFill>
              </a:rPr>
              <a:t>. Il  </a:t>
            </a:r>
            <a:r>
              <a:rPr lang="en-US" dirty="0">
                <a:solidFill>
                  <a:schemeClr val="tx1"/>
                </a:solidFill>
              </a:rPr>
              <a:t>marque la </a:t>
            </a:r>
            <a:r>
              <a:rPr lang="en-US" dirty="0" smtClean="0">
                <a:solidFill>
                  <a:schemeClr val="tx1"/>
                </a:solidFill>
              </a:rPr>
              <a:t>fin </a:t>
            </a:r>
            <a:r>
              <a:rPr lang="en-US" dirty="0" err="1" smtClean="0"/>
              <a:t>jeûne</a:t>
            </a:r>
            <a:r>
              <a:rPr lang="en-US" dirty="0" smtClean="0">
                <a:solidFill>
                  <a:schemeClr val="tx1"/>
                </a:solidFill>
              </a:rPr>
              <a:t> du </a:t>
            </a:r>
            <a:r>
              <a:rPr lang="en-US" dirty="0" err="1" smtClean="0">
                <a:solidFill>
                  <a:schemeClr val="tx1"/>
                </a:solidFill>
              </a:rPr>
              <a:t>Carême</a:t>
            </a:r>
            <a:r>
              <a:rPr lang="en-US" dirty="0" smtClean="0">
                <a:solidFill>
                  <a:schemeClr val="tx1"/>
                </a:solidFill>
              </a:rPr>
              <a:t>.</a:t>
            </a:r>
            <a:endParaRPr lang="ru-RU" dirty="0">
              <a:solidFill>
                <a:schemeClr val="tx1"/>
              </a:solidFill>
            </a:endParaRPr>
          </a:p>
        </p:txBody>
      </p:sp>
      <p:pic>
        <p:nvPicPr>
          <p:cNvPr id="5" name="Объект 8"/>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876800" y="3505200"/>
            <a:ext cx="3368040" cy="25908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idx="1"/>
          </p:nvPr>
        </p:nvSpPr>
        <p:spPr>
          <a:xfrm>
            <a:off x="1219200" y="228600"/>
            <a:ext cx="7498080" cy="5638800"/>
          </a:xfrm>
        </p:spPr>
        <p:txBody>
          <a:bodyPr>
            <a:normAutofit/>
          </a:bodyPr>
          <a:lstStyle/>
          <a:p>
            <a:r>
              <a:rPr lang="en-US" sz="2400" dirty="0"/>
              <a:t>La </a:t>
            </a:r>
            <a:r>
              <a:rPr lang="en-US" sz="2400" dirty="0" err="1"/>
              <a:t>formule</a:t>
            </a:r>
            <a:r>
              <a:rPr lang="en-US" sz="2400" dirty="0"/>
              <a:t> « </a:t>
            </a:r>
            <a:r>
              <a:rPr lang="en-US" sz="2400" dirty="0" err="1"/>
              <a:t>Pâque</a:t>
            </a:r>
            <a:r>
              <a:rPr lang="en-US" sz="2400" dirty="0"/>
              <a:t> </a:t>
            </a:r>
            <a:r>
              <a:rPr lang="en-US" sz="2400" dirty="0" err="1"/>
              <a:t>orthodoxe</a:t>
            </a:r>
            <a:r>
              <a:rPr lang="en-US" sz="2400" dirty="0"/>
              <a:t> » </a:t>
            </a:r>
            <a:r>
              <a:rPr lang="en-US" sz="2400" dirty="0" err="1"/>
              <a:t>est</a:t>
            </a:r>
            <a:r>
              <a:rPr lang="en-US" sz="2400" dirty="0"/>
              <a:t>  </a:t>
            </a:r>
            <a:r>
              <a:rPr lang="en-US" sz="2400" dirty="0" err="1"/>
              <a:t>utilisée</a:t>
            </a:r>
            <a:r>
              <a:rPr lang="en-US" sz="2400" dirty="0"/>
              <a:t> pour </a:t>
            </a:r>
            <a:r>
              <a:rPr lang="en-US" sz="2400" dirty="0" err="1"/>
              <a:t>désigner</a:t>
            </a:r>
            <a:r>
              <a:rPr lang="en-US" sz="2400" dirty="0"/>
              <a:t> </a:t>
            </a:r>
            <a:r>
              <a:rPr lang="en-US" sz="2400" dirty="0" err="1"/>
              <a:t>cette</a:t>
            </a:r>
            <a:r>
              <a:rPr lang="en-US" sz="2400" dirty="0"/>
              <a:t> fête </a:t>
            </a:r>
            <a:r>
              <a:rPr lang="en-US" sz="2400" dirty="0" err="1"/>
              <a:t>lorsqu'elle</a:t>
            </a:r>
            <a:r>
              <a:rPr lang="en-US" sz="2400" dirty="0"/>
              <a:t> </a:t>
            </a:r>
            <a:r>
              <a:rPr lang="en-US" sz="2400" dirty="0" err="1"/>
              <a:t>est</a:t>
            </a:r>
            <a:r>
              <a:rPr lang="en-US" sz="2400" dirty="0"/>
              <a:t> </a:t>
            </a:r>
            <a:r>
              <a:rPr lang="en-US" sz="2400" dirty="0" err="1"/>
              <a:t>célébrée</a:t>
            </a:r>
            <a:r>
              <a:rPr lang="en-US" sz="2400" dirty="0"/>
              <a:t> par les </a:t>
            </a:r>
            <a:r>
              <a:rPr lang="en-US" sz="2400" dirty="0" err="1" smtClean="0"/>
              <a:t>Églises</a:t>
            </a:r>
            <a:r>
              <a:rPr lang="en-US" sz="2400" dirty="0" smtClean="0"/>
              <a:t> </a:t>
            </a:r>
            <a:r>
              <a:rPr lang="en-US" sz="2400" dirty="0" err="1"/>
              <a:t>orthodoxes</a:t>
            </a:r>
            <a:r>
              <a:rPr lang="en-US" sz="2400" dirty="0"/>
              <a:t> à </a:t>
            </a:r>
            <a:r>
              <a:rPr lang="en-US" sz="2400" dirty="0" err="1"/>
              <a:t>une</a:t>
            </a:r>
            <a:r>
              <a:rPr lang="en-US" sz="2400" dirty="0"/>
              <a:t> date qui </a:t>
            </a:r>
            <a:r>
              <a:rPr lang="en-US" sz="2400" dirty="0" err="1"/>
              <a:t>diffère</a:t>
            </a:r>
            <a:r>
              <a:rPr lang="en-US" sz="2400" dirty="0"/>
              <a:t> de la date </a:t>
            </a:r>
            <a:r>
              <a:rPr lang="en-US" sz="2400" dirty="0" err="1"/>
              <a:t>occidentale</a:t>
            </a:r>
            <a:r>
              <a:rPr lang="en-US" sz="2400" dirty="0"/>
              <a:t>. </a:t>
            </a:r>
            <a:r>
              <a:rPr lang="en-US" sz="2400" dirty="0" err="1"/>
              <a:t>Mais</a:t>
            </a:r>
            <a:r>
              <a:rPr lang="en-US" sz="2400" dirty="0"/>
              <a:t> </a:t>
            </a:r>
            <a:r>
              <a:rPr lang="en-US" sz="2400" dirty="0" err="1"/>
              <a:t>cet</a:t>
            </a:r>
            <a:r>
              <a:rPr lang="en-US" sz="2400" dirty="0"/>
              <a:t> usage </a:t>
            </a:r>
            <a:r>
              <a:rPr lang="en-US" sz="2400" dirty="0" err="1"/>
              <a:t>est</a:t>
            </a:r>
            <a:r>
              <a:rPr lang="en-US" sz="2400" dirty="0"/>
              <a:t> incorrect car le « s » de </a:t>
            </a:r>
            <a:r>
              <a:rPr lang="en-US" sz="2400" dirty="0" err="1"/>
              <a:t>Pâques</a:t>
            </a:r>
            <a:r>
              <a:rPr lang="en-US" sz="2400" dirty="0"/>
              <a:t> ne fait pas </a:t>
            </a:r>
            <a:r>
              <a:rPr lang="en-US" sz="2400" dirty="0" err="1"/>
              <a:t>référence</a:t>
            </a:r>
            <a:r>
              <a:rPr lang="en-US" sz="2400" dirty="0"/>
              <a:t> à </a:t>
            </a:r>
            <a:r>
              <a:rPr lang="en-US" sz="2400" dirty="0" err="1"/>
              <a:t>une</a:t>
            </a:r>
            <a:r>
              <a:rPr lang="en-US" sz="2400" dirty="0"/>
              <a:t> </a:t>
            </a:r>
            <a:r>
              <a:rPr lang="en-US" sz="2400" dirty="0" err="1"/>
              <a:t>pluralité</a:t>
            </a:r>
            <a:r>
              <a:rPr lang="en-US" sz="2400" dirty="0"/>
              <a:t> de dates. La langue </a:t>
            </a:r>
            <a:r>
              <a:rPr lang="en-US" sz="2400" dirty="0" err="1"/>
              <a:t>française</a:t>
            </a:r>
            <a:r>
              <a:rPr lang="en-US" sz="2400" dirty="0"/>
              <a:t> distingue en </a:t>
            </a:r>
            <a:r>
              <a:rPr lang="en-US" sz="2400" dirty="0" err="1"/>
              <a:t>effet</a:t>
            </a:r>
            <a:r>
              <a:rPr lang="en-US" sz="2400" dirty="0"/>
              <a:t> </a:t>
            </a:r>
            <a:r>
              <a:rPr lang="en-US" sz="2400" b="1" dirty="0"/>
              <a:t>« la » </a:t>
            </a:r>
            <a:r>
              <a:rPr lang="en-US" sz="2400" b="1" dirty="0" err="1"/>
              <a:t>Pâque</a:t>
            </a:r>
            <a:r>
              <a:rPr lang="en-US" sz="2400" dirty="0"/>
              <a:t> </a:t>
            </a:r>
            <a:r>
              <a:rPr lang="en-US" sz="2400" dirty="0" err="1"/>
              <a:t>originelle</a:t>
            </a:r>
            <a:r>
              <a:rPr lang="en-US" sz="2400" dirty="0"/>
              <a:t> </a:t>
            </a:r>
            <a:r>
              <a:rPr lang="en-US" sz="2400" dirty="0" err="1"/>
              <a:t>juive</a:t>
            </a:r>
            <a:r>
              <a:rPr lang="en-US" sz="2400" dirty="0"/>
              <a:t> et la fête </a:t>
            </a:r>
            <a:r>
              <a:rPr lang="en-US" sz="2400" dirty="0" err="1"/>
              <a:t>chrétienne</a:t>
            </a:r>
            <a:r>
              <a:rPr lang="en-US" sz="2400" dirty="0"/>
              <a:t> de </a:t>
            </a:r>
            <a:r>
              <a:rPr lang="en-US" sz="2400" b="1" dirty="0" err="1"/>
              <a:t>Pâques</a:t>
            </a:r>
            <a:r>
              <a:rPr lang="en-US" sz="2400" dirty="0"/>
              <a:t>. </a:t>
            </a:r>
            <a:endParaRPr lang="ru-RU" sz="2400" dirty="0"/>
          </a:p>
        </p:txBody>
      </p:sp>
      <p:pic>
        <p:nvPicPr>
          <p:cNvPr id="5" name="Picture 4" descr="oeufs_de_paques.jpg"/>
          <p:cNvPicPr>
            <a:picLocks noChangeAspect="1"/>
          </p:cNvPicPr>
          <p:nvPr/>
        </p:nvPicPr>
        <p:blipFill>
          <a:blip r:embed="rId2"/>
          <a:stretch>
            <a:fillRect/>
          </a:stretch>
        </p:blipFill>
        <p:spPr>
          <a:xfrm>
            <a:off x="3352800" y="3886200"/>
            <a:ext cx="3592286" cy="2514600"/>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Continuer…</a:t>
            </a:r>
            <a:endParaRPr lang="ro-RO" dirty="0"/>
          </a:p>
        </p:txBody>
      </p:sp>
      <p:sp>
        <p:nvSpPr>
          <p:cNvPr id="3" name="Content Placeholder 2"/>
          <p:cNvSpPr>
            <a:spLocks noGrp="1"/>
          </p:cNvSpPr>
          <p:nvPr>
            <p:ph idx="1"/>
          </p:nvPr>
        </p:nvSpPr>
        <p:spPr/>
        <p:txBody>
          <a:bodyPr>
            <a:normAutofit/>
          </a:bodyPr>
          <a:lstStyle/>
          <a:p>
            <a:r>
              <a:rPr lang="en-US" sz="2400" dirty="0" smtClean="0"/>
              <a:t>La première </a:t>
            </a:r>
            <a:r>
              <a:rPr lang="en-US" sz="2400" dirty="0" err="1" smtClean="0"/>
              <a:t>commémore</a:t>
            </a:r>
            <a:r>
              <a:rPr lang="en-US" sz="2400" dirty="0" smtClean="0"/>
              <a:t> la sortie </a:t>
            </a:r>
            <a:r>
              <a:rPr lang="en-US" sz="2400" dirty="0" err="1" smtClean="0"/>
              <a:t>d'Égypte</a:t>
            </a:r>
            <a:r>
              <a:rPr lang="en-US" sz="2400" dirty="0" smtClean="0"/>
              <a:t> par un </a:t>
            </a:r>
            <a:r>
              <a:rPr lang="en-US" sz="2400" dirty="0" err="1" smtClean="0"/>
              <a:t>repas</a:t>
            </a:r>
            <a:r>
              <a:rPr lang="en-US" sz="2400" dirty="0" smtClean="0"/>
              <a:t> </a:t>
            </a:r>
            <a:r>
              <a:rPr lang="en-US" sz="2400" dirty="0" err="1" smtClean="0"/>
              <a:t>rituel</a:t>
            </a:r>
            <a:r>
              <a:rPr lang="en-US" sz="2400" dirty="0" smtClean="0"/>
              <a:t> qui </a:t>
            </a:r>
            <a:r>
              <a:rPr lang="en-US" sz="2400" dirty="0" err="1" smtClean="0"/>
              <a:t>s'appelle</a:t>
            </a:r>
            <a:r>
              <a:rPr lang="en-US" sz="2400" dirty="0" smtClean="0"/>
              <a:t> </a:t>
            </a:r>
            <a:r>
              <a:rPr lang="en-US" sz="2400" dirty="0" err="1" smtClean="0"/>
              <a:t>aussi</a:t>
            </a:r>
            <a:r>
              <a:rPr lang="en-US" sz="2400" dirty="0" smtClean="0"/>
              <a:t> « la </a:t>
            </a:r>
            <a:r>
              <a:rPr lang="en-US" sz="2400" dirty="0" err="1" smtClean="0"/>
              <a:t>Pâque</a:t>
            </a:r>
            <a:r>
              <a:rPr lang="en-US" sz="2400" dirty="0" smtClean="0"/>
              <a:t> ». La fête </a:t>
            </a:r>
            <a:r>
              <a:rPr lang="en-US" sz="2400" dirty="0" err="1" smtClean="0"/>
              <a:t>chrétienne</a:t>
            </a:r>
            <a:r>
              <a:rPr lang="en-US" sz="2400" dirty="0" smtClean="0"/>
              <a:t> </a:t>
            </a:r>
            <a:r>
              <a:rPr lang="en-US" sz="2400" dirty="0" err="1" smtClean="0"/>
              <a:t>est</a:t>
            </a:r>
            <a:r>
              <a:rPr lang="en-US" sz="2400" dirty="0" smtClean="0"/>
              <a:t> multiple. Elle </a:t>
            </a:r>
            <a:r>
              <a:rPr lang="en-US" sz="2400" dirty="0" err="1" smtClean="0"/>
              <a:t>commémore</a:t>
            </a:r>
            <a:r>
              <a:rPr lang="en-US" sz="2400" dirty="0" smtClean="0"/>
              <a:t> à la </a:t>
            </a:r>
            <a:r>
              <a:rPr lang="en-US" sz="2400" dirty="0" err="1" smtClean="0"/>
              <a:t>fois</a:t>
            </a:r>
            <a:r>
              <a:rPr lang="en-US" sz="2400" dirty="0" smtClean="0"/>
              <a:t> la sortie </a:t>
            </a:r>
            <a:r>
              <a:rPr lang="en-US" sz="2400" dirty="0" err="1" smtClean="0"/>
              <a:t>d'Égypte</a:t>
            </a:r>
            <a:r>
              <a:rPr lang="en-US" sz="2400" dirty="0" smtClean="0"/>
              <a:t>, </a:t>
            </a:r>
            <a:r>
              <a:rPr lang="en-US" sz="2400" dirty="0" err="1" smtClean="0"/>
              <a:t>l'institution</a:t>
            </a:r>
            <a:r>
              <a:rPr lang="en-US" sz="2400" dirty="0" smtClean="0"/>
              <a:t> </a:t>
            </a:r>
            <a:r>
              <a:rPr lang="en-US" sz="2400" dirty="0" err="1" smtClean="0"/>
              <a:t>eucharistique</a:t>
            </a:r>
            <a:r>
              <a:rPr lang="en-US" sz="2400" dirty="0" smtClean="0"/>
              <a:t> </a:t>
            </a:r>
            <a:r>
              <a:rPr lang="en-US" sz="2400" dirty="0" err="1" smtClean="0"/>
              <a:t>lors</a:t>
            </a:r>
            <a:r>
              <a:rPr lang="en-US" sz="2400" dirty="0" smtClean="0"/>
              <a:t> du </a:t>
            </a:r>
            <a:r>
              <a:rPr lang="en-US" sz="2400" dirty="0" err="1" smtClean="0"/>
              <a:t>repas</a:t>
            </a:r>
            <a:r>
              <a:rPr lang="en-US" sz="2400" dirty="0" smtClean="0"/>
              <a:t> de la </a:t>
            </a:r>
            <a:r>
              <a:rPr lang="en-US" sz="2400" dirty="0" err="1" smtClean="0"/>
              <a:t>Pâque</a:t>
            </a:r>
            <a:r>
              <a:rPr lang="en-US" sz="2400" dirty="0" smtClean="0"/>
              <a:t>, la crucifixion du Christ et son repos au </a:t>
            </a:r>
            <a:r>
              <a:rPr lang="en-US" sz="2400" dirty="0" err="1" smtClean="0"/>
              <a:t>tombeau</a:t>
            </a:r>
            <a:r>
              <a:rPr lang="en-US" sz="2400" dirty="0" smtClean="0"/>
              <a:t> le </a:t>
            </a:r>
            <a:r>
              <a:rPr lang="en-US" sz="2400" dirty="0" err="1" smtClean="0"/>
              <a:t>septième</a:t>
            </a:r>
            <a:r>
              <a:rPr lang="en-US" sz="2400" dirty="0" smtClean="0"/>
              <a:t> jour, </a:t>
            </a:r>
            <a:r>
              <a:rPr lang="en-US" sz="2400" dirty="0" err="1" smtClean="0"/>
              <a:t>sa</a:t>
            </a:r>
            <a:r>
              <a:rPr lang="en-US" sz="2400" dirty="0" smtClean="0"/>
              <a:t> </a:t>
            </a:r>
            <a:r>
              <a:rPr lang="en-US" sz="2400" dirty="0" err="1" smtClean="0"/>
              <a:t>résurrection</a:t>
            </a:r>
            <a:r>
              <a:rPr lang="en-US" sz="2400" dirty="0" smtClean="0"/>
              <a:t>, passage de la mort à la vie, et la nouvelle </a:t>
            </a:r>
            <a:r>
              <a:rPr lang="en-US" sz="2400" dirty="0" err="1" smtClean="0"/>
              <a:t>création</a:t>
            </a:r>
            <a:r>
              <a:rPr lang="en-US" sz="2400" dirty="0" smtClean="0"/>
              <a:t> </a:t>
            </a:r>
            <a:r>
              <a:rPr lang="en-US" sz="2400" dirty="0" err="1" smtClean="0"/>
              <a:t>inaugurée</a:t>
            </a:r>
            <a:r>
              <a:rPr lang="en-US" sz="2400" dirty="0" smtClean="0"/>
              <a:t> le </a:t>
            </a:r>
            <a:r>
              <a:rPr lang="en-US" sz="2400" dirty="0" err="1" smtClean="0"/>
              <a:t>huitième</a:t>
            </a:r>
            <a:r>
              <a:rPr lang="en-US" sz="2400" dirty="0" smtClean="0"/>
              <a:t> jour.</a:t>
            </a:r>
            <a:endParaRPr lang="ru-RU" sz="2400" dirty="0" smtClean="0"/>
          </a:p>
          <a:p>
            <a:endParaRPr lang="ru-RU" dirty="0" smtClean="0"/>
          </a:p>
          <a:p>
            <a:endParaRPr lang="ro-RO" dirty="0"/>
          </a:p>
        </p:txBody>
      </p:sp>
      <p:pic>
        <p:nvPicPr>
          <p:cNvPr id="4" name="Picture 3" descr="paques-e6.gif"/>
          <p:cNvPicPr>
            <a:picLocks noChangeAspect="1"/>
          </p:cNvPicPr>
          <p:nvPr/>
        </p:nvPicPr>
        <p:blipFill>
          <a:blip r:embed="rId2"/>
          <a:stretch>
            <a:fillRect/>
          </a:stretch>
        </p:blipFill>
        <p:spPr>
          <a:xfrm>
            <a:off x="4343400" y="4343400"/>
            <a:ext cx="2971800" cy="231648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 F</a:t>
            </a:r>
            <a:r>
              <a:rPr lang="en-US" dirty="0" smtClean="0"/>
              <a:t>rance</a:t>
            </a:r>
            <a:endParaRPr lang="ro-RO" dirty="0"/>
          </a:p>
        </p:txBody>
      </p:sp>
      <p:sp>
        <p:nvSpPr>
          <p:cNvPr id="4" name="Объект 2"/>
          <p:cNvSpPr>
            <a:spLocks noGrp="1"/>
          </p:cNvSpPr>
          <p:nvPr>
            <p:ph idx="1"/>
          </p:nvPr>
        </p:nvSpPr>
        <p:spPr/>
        <p:txBody>
          <a:bodyPr>
            <a:normAutofit/>
          </a:bodyPr>
          <a:lstStyle/>
          <a:p>
            <a:r>
              <a:rPr lang="en-US" sz="2000" dirty="0" smtClean="0"/>
              <a:t>En France le </a:t>
            </a:r>
            <a:r>
              <a:rPr lang="en-US" sz="2000" dirty="0" err="1" smtClean="0"/>
              <a:t>lundi</a:t>
            </a:r>
            <a:r>
              <a:rPr lang="en-US" sz="2000" dirty="0" smtClean="0"/>
              <a:t> de </a:t>
            </a:r>
            <a:r>
              <a:rPr lang="en-US" sz="2000" dirty="0" err="1" smtClean="0"/>
              <a:t>P</a:t>
            </a:r>
            <a:r>
              <a:rPr lang="en-US" sz="2000" dirty="0" err="1" smtClean="0">
                <a:solidFill>
                  <a:schemeClr val="tx1"/>
                </a:solidFill>
              </a:rPr>
              <a:t>âques</a:t>
            </a:r>
            <a:r>
              <a:rPr lang="en-US" sz="2000" dirty="0" smtClean="0">
                <a:solidFill>
                  <a:schemeClr val="tx1"/>
                </a:solidFill>
              </a:rPr>
              <a:t> </a:t>
            </a:r>
            <a:r>
              <a:rPr lang="en-US" sz="2000" dirty="0" err="1" smtClean="0">
                <a:solidFill>
                  <a:schemeClr val="tx1"/>
                </a:solidFill>
              </a:rPr>
              <a:t>s’accompagne</a:t>
            </a:r>
            <a:r>
              <a:rPr lang="en-US" sz="2000" dirty="0" smtClean="0">
                <a:solidFill>
                  <a:schemeClr val="tx1"/>
                </a:solidFill>
              </a:rPr>
              <a:t> </a:t>
            </a:r>
            <a:r>
              <a:rPr lang="en-US" sz="2000" dirty="0" err="1" smtClean="0">
                <a:solidFill>
                  <a:schemeClr val="tx1"/>
                </a:solidFill>
              </a:rPr>
              <a:t>d’une</a:t>
            </a:r>
            <a:r>
              <a:rPr lang="en-US" sz="2000" dirty="0" smtClean="0">
                <a:solidFill>
                  <a:schemeClr val="tx1"/>
                </a:solidFill>
              </a:rPr>
              <a:t> </a:t>
            </a:r>
            <a:r>
              <a:rPr lang="en-US" sz="2000" dirty="0" err="1" smtClean="0">
                <a:solidFill>
                  <a:schemeClr val="tx1"/>
                </a:solidFill>
              </a:rPr>
              <a:t>autre</a:t>
            </a:r>
            <a:r>
              <a:rPr lang="en-US" sz="2000" dirty="0" smtClean="0">
                <a:solidFill>
                  <a:schemeClr val="tx1"/>
                </a:solidFill>
              </a:rPr>
              <a:t> jour </a:t>
            </a:r>
            <a:r>
              <a:rPr lang="en-US" sz="2000" dirty="0" err="1" smtClean="0">
                <a:solidFill>
                  <a:schemeClr val="tx1"/>
                </a:solidFill>
              </a:rPr>
              <a:t>f</a:t>
            </a:r>
            <a:r>
              <a:rPr lang="en-US" sz="2000" dirty="0" err="1" smtClean="0"/>
              <a:t>érié</a:t>
            </a:r>
            <a:r>
              <a:rPr lang="en-US" sz="2000" dirty="0" smtClean="0"/>
              <a:t>: “</a:t>
            </a:r>
            <a:r>
              <a:rPr lang="en-US" sz="2000" dirty="0" err="1" smtClean="0"/>
              <a:t>Karfreitag</a:t>
            </a:r>
            <a:r>
              <a:rPr lang="en-US" sz="2000" dirty="0" smtClean="0"/>
              <a:t>”, </a:t>
            </a:r>
            <a:r>
              <a:rPr lang="en-US" sz="2000" dirty="0" err="1" smtClean="0"/>
              <a:t>soit</a:t>
            </a:r>
            <a:r>
              <a:rPr lang="en-US" sz="2000" dirty="0" smtClean="0"/>
              <a:t> le </a:t>
            </a:r>
            <a:r>
              <a:rPr lang="en-US" sz="2000" dirty="0" err="1" smtClean="0"/>
              <a:t>Vendredi</a:t>
            </a:r>
            <a:r>
              <a:rPr lang="en-US" sz="2000" dirty="0" smtClean="0"/>
              <a:t> saint. Les </a:t>
            </a:r>
            <a:r>
              <a:rPr lang="en-US" sz="2000" dirty="0" err="1" smtClean="0"/>
              <a:t>P</a:t>
            </a:r>
            <a:r>
              <a:rPr lang="en-US" sz="2000" dirty="0" err="1" smtClean="0">
                <a:solidFill>
                  <a:schemeClr val="tx1"/>
                </a:solidFill>
              </a:rPr>
              <a:t>âques</a:t>
            </a:r>
            <a:r>
              <a:rPr lang="en-US" sz="2000" dirty="0" smtClean="0">
                <a:solidFill>
                  <a:schemeClr val="tx1"/>
                </a:solidFill>
              </a:rPr>
              <a:t> </a:t>
            </a:r>
            <a:r>
              <a:rPr lang="en-US" sz="2000" dirty="0" err="1" smtClean="0">
                <a:solidFill>
                  <a:schemeClr val="tx1"/>
                </a:solidFill>
              </a:rPr>
              <a:t>sont</a:t>
            </a:r>
            <a:r>
              <a:rPr lang="en-US" sz="2000" dirty="0" smtClean="0">
                <a:solidFill>
                  <a:schemeClr val="tx1"/>
                </a:solidFill>
              </a:rPr>
              <a:t> </a:t>
            </a:r>
            <a:r>
              <a:rPr lang="en-US" sz="2000" dirty="0" err="1" smtClean="0">
                <a:solidFill>
                  <a:schemeClr val="tx1"/>
                </a:solidFill>
              </a:rPr>
              <a:t>consid</a:t>
            </a:r>
            <a:r>
              <a:rPr lang="en-US" sz="2000" dirty="0" err="1" smtClean="0"/>
              <a:t>érées</a:t>
            </a:r>
            <a:r>
              <a:rPr lang="en-US" sz="2000" dirty="0" smtClean="0"/>
              <a:t> </a:t>
            </a:r>
            <a:r>
              <a:rPr lang="en-US" sz="2000" dirty="0" err="1" smtClean="0"/>
              <a:t>comme</a:t>
            </a:r>
            <a:r>
              <a:rPr lang="en-US" sz="2000" dirty="0" smtClean="0"/>
              <a:t> </a:t>
            </a:r>
            <a:r>
              <a:rPr lang="en-US" sz="2000" dirty="0" err="1" smtClean="0"/>
              <a:t>une</a:t>
            </a:r>
            <a:r>
              <a:rPr lang="en-US" sz="2000" dirty="0" smtClean="0"/>
              <a:t> </a:t>
            </a:r>
            <a:r>
              <a:rPr lang="en-US" sz="2000" dirty="0" err="1" smtClean="0"/>
              <a:t>sorti</a:t>
            </a:r>
            <a:r>
              <a:rPr lang="en-US" sz="2000" dirty="0" smtClean="0"/>
              <a:t> de </a:t>
            </a:r>
            <a:r>
              <a:rPr lang="en-US" sz="2000" dirty="0" err="1" smtClean="0"/>
              <a:t>deuxiemè</a:t>
            </a:r>
            <a:r>
              <a:rPr lang="en-US" sz="2000" dirty="0" smtClean="0"/>
              <a:t> Noël et </a:t>
            </a:r>
            <a:r>
              <a:rPr lang="en-US" sz="2000" dirty="0" err="1" smtClean="0"/>
              <a:t>il</a:t>
            </a:r>
            <a:r>
              <a:rPr lang="en-US" sz="2000" dirty="0" smtClean="0"/>
              <a:t> </a:t>
            </a:r>
            <a:r>
              <a:rPr lang="en-US" sz="2000" dirty="0" err="1" smtClean="0"/>
              <a:t>n’est</a:t>
            </a:r>
            <a:r>
              <a:rPr lang="en-US" sz="2000" dirty="0" smtClean="0"/>
              <a:t> pas rare </a:t>
            </a:r>
            <a:r>
              <a:rPr lang="en-US" sz="2000" dirty="0" err="1" smtClean="0"/>
              <a:t>que</a:t>
            </a:r>
            <a:r>
              <a:rPr lang="en-US" sz="2000" dirty="0" smtClean="0"/>
              <a:t> les gens </a:t>
            </a:r>
            <a:r>
              <a:rPr lang="en-US" sz="2000" dirty="0" err="1" smtClean="0"/>
              <a:t>s’offrent</a:t>
            </a:r>
            <a:r>
              <a:rPr lang="en-US" sz="2000" dirty="0" smtClean="0"/>
              <a:t> des </a:t>
            </a:r>
            <a:r>
              <a:rPr lang="en-US" sz="2000" dirty="0" err="1" smtClean="0"/>
              <a:t>cadeaux</a:t>
            </a:r>
            <a:r>
              <a:rPr lang="en-US" sz="2000" dirty="0" smtClean="0"/>
              <a:t> entre </a:t>
            </a:r>
            <a:r>
              <a:rPr lang="en-US" sz="2000" dirty="0" err="1" smtClean="0"/>
              <a:t>eux</a:t>
            </a:r>
            <a:r>
              <a:rPr lang="en-US" sz="2000" dirty="0" smtClean="0"/>
              <a:t> à </a:t>
            </a:r>
            <a:r>
              <a:rPr lang="en-US" sz="2000" dirty="0" err="1" smtClean="0"/>
              <a:t>cette</a:t>
            </a:r>
            <a:r>
              <a:rPr lang="en-US" sz="2000" dirty="0" smtClean="0"/>
              <a:t> occasion.</a:t>
            </a:r>
            <a:endParaRPr lang="ru-RU" sz="2000" dirty="0"/>
          </a:p>
        </p:txBody>
      </p:sp>
      <p:pic>
        <p:nvPicPr>
          <p:cNvPr id="5" name="Объект 5"/>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800600" y="3429000"/>
            <a:ext cx="2811016" cy="2731539"/>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latin typeface="Lucida Calligraphy" pitchFamily="66" charset="0"/>
              </a:rPr>
              <a:t>Traditions de Pâques </a:t>
            </a:r>
            <a:br>
              <a:rPr lang="fr-FR" dirty="0" smtClean="0">
                <a:latin typeface="Lucida Calligraphy" pitchFamily="66" charset="0"/>
              </a:rPr>
            </a:br>
            <a:r>
              <a:rPr lang="fr-FR" dirty="0" smtClean="0">
                <a:latin typeface="Lucida Calligraphy" pitchFamily="66" charset="0"/>
              </a:rPr>
              <a:t>en France</a:t>
            </a:r>
            <a:endParaRPr lang="ro-RO" dirty="0"/>
          </a:p>
        </p:txBody>
      </p:sp>
      <p:pic>
        <p:nvPicPr>
          <p:cNvPr id="4" name="Content Placeholder 3" descr="paques_1.jpg"/>
          <p:cNvPicPr>
            <a:picLocks noGrp="1" noChangeAspect="1"/>
          </p:cNvPicPr>
          <p:nvPr>
            <p:ph idx="1"/>
          </p:nvPr>
        </p:nvPicPr>
        <p:blipFill>
          <a:blip r:embed="rId2"/>
          <a:stretch>
            <a:fillRect/>
          </a:stretch>
        </p:blipFill>
        <p:spPr>
          <a:xfrm>
            <a:off x="1981200" y="1752600"/>
            <a:ext cx="6400800" cy="4800600"/>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7498080" cy="1143000"/>
          </a:xfrm>
        </p:spPr>
        <p:txBody>
          <a:bodyPr/>
          <a:lstStyle/>
          <a:p>
            <a:r>
              <a:rPr lang="fr-FR" sz="4000" dirty="0" smtClean="0">
                <a:latin typeface="Lucida Calligraphy" pitchFamily="66" charset="0"/>
              </a:rPr>
              <a:t>Le lys</a:t>
            </a:r>
            <a:endParaRPr lang="ro-RO" dirty="0"/>
          </a:p>
        </p:txBody>
      </p:sp>
      <p:sp>
        <p:nvSpPr>
          <p:cNvPr id="4" name="Объект 2"/>
          <p:cNvSpPr>
            <a:spLocks noGrp="1"/>
          </p:cNvSpPr>
          <p:nvPr>
            <p:ph idx="1"/>
          </p:nvPr>
        </p:nvSpPr>
        <p:spPr>
          <a:xfrm>
            <a:off x="1371600" y="838200"/>
            <a:ext cx="7498080" cy="4800600"/>
          </a:xfrm>
        </p:spPr>
        <p:txBody>
          <a:bodyPr>
            <a:normAutofit/>
          </a:bodyPr>
          <a:lstStyle/>
          <a:p>
            <a:pPr marL="68580" indent="0">
              <a:buNone/>
            </a:pPr>
            <a:r>
              <a:rPr lang="fr-FR" sz="1800" dirty="0" smtClean="0"/>
              <a:t>Le </a:t>
            </a:r>
            <a:r>
              <a:rPr lang="fr-FR" sz="1800" dirty="0"/>
              <a:t>lys  : Il s’agit également d’un symbole, plutôt méconnu, en cette période. Cette jolie fleur est originaire d’une île près du Japon. Elle est connue pour être synonyme de l’arrivée du printemps, un symbole aussi de pureté et de sainteté. Cette plante est réputée pour sa beauté et son orgueil.</a:t>
            </a:r>
          </a:p>
          <a:p>
            <a:pPr marL="68580" indent="0">
              <a:buNone/>
            </a:pPr>
            <a:r>
              <a:rPr lang="fr-FR" sz="1800" dirty="0"/>
              <a:t>Une légende raconte que quand Jésus passait à un endroit, toutes les plantes et animaux de la terre s’inclinaient à son passage, excepté le lys. Le lys était bien trop fier ! Quand il vit Jésus sur la croix, le lys courba la tête pour la première fois. On dit que depuis ce jour, le lys continue à courber sa tête en signe de respect… Belle légende, n’est-ce pas.</a:t>
            </a:r>
          </a:p>
          <a:p>
            <a:endParaRPr lang="ru-RU" dirty="0"/>
          </a:p>
        </p:txBody>
      </p:sp>
      <p:pic>
        <p:nvPicPr>
          <p:cNvPr id="5" name="Picture 4" descr="Fleurs+de+Lys+BAT+[800x600].jpg"/>
          <p:cNvPicPr>
            <a:picLocks noChangeAspect="1"/>
          </p:cNvPicPr>
          <p:nvPr/>
        </p:nvPicPr>
        <p:blipFill>
          <a:blip r:embed="rId2"/>
          <a:stretch>
            <a:fillRect/>
          </a:stretch>
        </p:blipFill>
        <p:spPr>
          <a:xfrm>
            <a:off x="6248400" y="4038600"/>
            <a:ext cx="2438400" cy="24384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Picture 5" descr="2592582873_5c0782bee3.jpg"/>
          <p:cNvPicPr>
            <a:picLocks noChangeAspect="1"/>
          </p:cNvPicPr>
          <p:nvPr/>
        </p:nvPicPr>
        <p:blipFill>
          <a:blip r:embed="rId3"/>
          <a:stretch>
            <a:fillRect/>
          </a:stretch>
        </p:blipFill>
        <p:spPr>
          <a:xfrm>
            <a:off x="1600200" y="4114800"/>
            <a:ext cx="3124200" cy="20807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498080" cy="1143000"/>
          </a:xfrm>
        </p:spPr>
        <p:txBody>
          <a:bodyPr>
            <a:normAutofit fontScale="90000"/>
          </a:bodyPr>
          <a:lstStyle/>
          <a:p>
            <a:r>
              <a:rPr lang="en-US" sz="4000" b="1" dirty="0" err="1" smtClean="0">
                <a:latin typeface="Lucida Calligraphy" pitchFamily="66" charset="0"/>
              </a:rPr>
              <a:t>L'oeuf</a:t>
            </a:r>
            <a:r>
              <a:rPr lang="en-US" sz="4000" b="1" dirty="0" smtClean="0">
                <a:latin typeface="Lucida Calligraphy" pitchFamily="66" charset="0"/>
              </a:rPr>
              <a:t> de </a:t>
            </a:r>
            <a:r>
              <a:rPr lang="en-US" sz="4000" b="1" dirty="0" err="1" smtClean="0">
                <a:latin typeface="Lucida Calligraphy" pitchFamily="66" charset="0"/>
              </a:rPr>
              <a:t>Pâques</a:t>
            </a:r>
            <a:r>
              <a:rPr lang="en-US" b="1" dirty="0" smtClean="0"/>
              <a:t/>
            </a:r>
            <a:br>
              <a:rPr lang="en-US" b="1" dirty="0" smtClean="0"/>
            </a:br>
            <a:endParaRPr lang="ro-RO" dirty="0"/>
          </a:p>
        </p:txBody>
      </p:sp>
      <p:sp>
        <p:nvSpPr>
          <p:cNvPr id="4" name="Объект 2"/>
          <p:cNvSpPr>
            <a:spLocks noGrp="1"/>
          </p:cNvSpPr>
          <p:nvPr>
            <p:ph idx="1"/>
          </p:nvPr>
        </p:nvSpPr>
        <p:spPr>
          <a:xfrm>
            <a:off x="1371600" y="838200"/>
            <a:ext cx="7498080" cy="4800600"/>
          </a:xfrm>
        </p:spPr>
        <p:txBody>
          <a:bodyPr>
            <a:noAutofit/>
          </a:bodyPr>
          <a:lstStyle/>
          <a:p>
            <a:pPr marL="68580" indent="0">
              <a:buNone/>
            </a:pPr>
            <a:r>
              <a:rPr lang="fr-FR" sz="1400" dirty="0"/>
              <a:t>La fête chrétienne de Pâques est destinée à rappeler le souvenir de la résurrection de Jésus-Christ.</a:t>
            </a:r>
          </a:p>
          <a:p>
            <a:pPr marL="68580" indent="0">
              <a:buNone/>
            </a:pPr>
            <a:r>
              <a:rPr lang="fr-FR" sz="1400" dirty="0"/>
              <a:t>Les fêtes appartenant au Cycle de Pâques mènent le Christ sur le chemin menant vers Jérusalem, de la mort à la résurrection. Les croyants sont avec lui invités à passer de la mort à la vie, du désespoir à l'espérance.</a:t>
            </a:r>
          </a:p>
          <a:p>
            <a:pPr marL="68580" indent="0">
              <a:buNone/>
            </a:pPr>
            <a:r>
              <a:rPr lang="fr-FR" sz="1400" dirty="0"/>
              <a:t>Le Dimanche des Rameaux, le Jeudi et le Vendredi Saint, le Dimanche de Pâques forment un et même mouvement. Ce mouvement nous invite à déposer ce qui nous sépare de Dieu et des hommes (le péché) et recevoir le pardon de Dieu.</a:t>
            </a:r>
          </a:p>
          <a:p>
            <a:pPr marL="68580" indent="0">
              <a:buNone/>
            </a:pPr>
            <a:r>
              <a:rPr lang="fr-FR" sz="1400" dirty="0"/>
              <a:t>Cette démarche de purification intérieure s'est à travers les âges, à partir des coutumes juives, extériorisée : on fait le ménage dans les maisons et les rues (der Osterputz)...</a:t>
            </a:r>
          </a:p>
          <a:p>
            <a:pPr marL="68580" indent="0">
              <a:buNone/>
            </a:pPr>
            <a:r>
              <a:rPr lang="fr-FR" sz="1400" dirty="0"/>
              <a:t>Ainsi, l'être intérieur, les maisons et les villages s'associent dans un grand mouvement de purification.</a:t>
            </a:r>
          </a:p>
          <a:p>
            <a:pPr marL="68580" indent="0">
              <a:buNone/>
            </a:pPr>
            <a:r>
              <a:rPr lang="fr-FR" sz="1400" dirty="0"/>
              <a:t>Mais les trois jours de Pâques nous invitent à un mouvement plus profond encore. L'Apôtre Paul le décrivait ainsi : "mourir avec le Christ et ressusciter avec lui"</a:t>
            </a:r>
          </a:p>
          <a:p>
            <a:pPr marL="68580" indent="0">
              <a:buNone/>
            </a:pPr>
            <a:endParaRPr lang="ru-RU" sz="1400" dirty="0"/>
          </a:p>
        </p:txBody>
      </p:sp>
      <p:pic>
        <p:nvPicPr>
          <p:cNvPr id="5" name="Picture 4" descr="12PaquesOeufs1024.jpg"/>
          <p:cNvPicPr>
            <a:picLocks noChangeAspect="1"/>
          </p:cNvPicPr>
          <p:nvPr/>
        </p:nvPicPr>
        <p:blipFill>
          <a:blip r:embed="rId2" cstate="print"/>
          <a:stretch>
            <a:fillRect/>
          </a:stretch>
        </p:blipFill>
        <p:spPr>
          <a:xfrm>
            <a:off x="5257800" y="4076700"/>
            <a:ext cx="3505200" cy="26289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6" name="Picture 5" descr="image-oeuf-de-paques-dm21695.jpg"/>
          <p:cNvPicPr>
            <a:picLocks noChangeAspect="1"/>
          </p:cNvPicPr>
          <p:nvPr/>
        </p:nvPicPr>
        <p:blipFill>
          <a:blip r:embed="rId3" cstate="print"/>
          <a:stretch>
            <a:fillRect/>
          </a:stretch>
        </p:blipFill>
        <p:spPr>
          <a:xfrm>
            <a:off x="1600200" y="4267200"/>
            <a:ext cx="2931762" cy="207568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498080" cy="1143000"/>
          </a:xfrm>
        </p:spPr>
        <p:txBody>
          <a:bodyPr/>
          <a:lstStyle/>
          <a:p>
            <a:r>
              <a:rPr lang="en-US" dirty="0" smtClean="0">
                <a:latin typeface="Lucida Calligraphy" pitchFamily="66" charset="0"/>
              </a:rPr>
              <a:t>Les Cloches</a:t>
            </a:r>
            <a:endParaRPr lang="ro-RO" dirty="0"/>
          </a:p>
        </p:txBody>
      </p:sp>
      <p:sp>
        <p:nvSpPr>
          <p:cNvPr id="4" name="Объект 2"/>
          <p:cNvSpPr>
            <a:spLocks noGrp="1"/>
          </p:cNvSpPr>
          <p:nvPr>
            <p:ph idx="1"/>
          </p:nvPr>
        </p:nvSpPr>
        <p:spPr>
          <a:xfrm>
            <a:off x="1447800" y="762000"/>
            <a:ext cx="7498080" cy="4800600"/>
          </a:xfrm>
        </p:spPr>
        <p:txBody>
          <a:bodyPr>
            <a:normAutofit fontScale="92500"/>
          </a:bodyPr>
          <a:lstStyle/>
          <a:p>
            <a:pPr marL="68580" indent="0">
              <a:buNone/>
            </a:pPr>
            <a:r>
              <a:rPr lang="fr-FR" sz="2100" dirty="0"/>
              <a:t>Les cloches sont de la fête, de retour de Rome pour annoncer la résurrection de Jésus,  </a:t>
            </a:r>
            <a:br>
              <a:rPr lang="fr-FR" sz="2100" dirty="0"/>
            </a:br>
            <a:r>
              <a:rPr lang="fr-FR" sz="2100" dirty="0"/>
              <a:t>où d'après la légende elles sont allées se charger en oeufs de chocolat !</a:t>
            </a:r>
          </a:p>
          <a:p>
            <a:pPr marL="68580" indent="0">
              <a:buNone/>
            </a:pPr>
            <a:r>
              <a:rPr lang="fr-FR" sz="2100" dirty="0"/>
              <a:t>Les cloches sonnent à toutes volées le jour de Pâques… </a:t>
            </a:r>
          </a:p>
          <a:p>
            <a:pPr marL="68580" indent="0">
              <a:buNone/>
            </a:pPr>
            <a:r>
              <a:rPr lang="fr-FR" sz="2100" dirty="0"/>
              <a:t>Dans les campagnes autrefois, les cloches sonnaient chaque jour de l'année, pour inviter les fidèles à assister à la messe.  </a:t>
            </a:r>
            <a:br>
              <a:rPr lang="fr-FR" sz="2100" dirty="0"/>
            </a:br>
            <a:r>
              <a:rPr lang="fr-FR" sz="2100" dirty="0"/>
              <a:t>Sauf au moment de Pâques, où elles restent silencieuses du Jeudi au Samedi saint.  </a:t>
            </a:r>
            <a:br>
              <a:rPr lang="fr-FR" sz="2100" dirty="0"/>
            </a:br>
            <a:r>
              <a:rPr lang="fr-FR" sz="2100" dirty="0"/>
              <a:t>Car Jésus est entré dans une ville en liesse, puis a partagé son dernier repas le Jeudi saint, a été jugé et est mort le Vendredi saint.  </a:t>
            </a:r>
            <a:br>
              <a:rPr lang="fr-FR" sz="2100" dirty="0"/>
            </a:br>
            <a:r>
              <a:rPr lang="fr-FR" sz="2100" dirty="0"/>
              <a:t>Tristesse et recueillement, attente, et il est ressuscité le 3ème jour :  </a:t>
            </a:r>
            <a:br>
              <a:rPr lang="fr-FR" sz="2100" dirty="0"/>
            </a:br>
            <a:r>
              <a:rPr lang="fr-FR" sz="2100" dirty="0"/>
              <a:t>les cloches sonnent pour fêter la résurrection de Jésus, marquant la fin de la veillée pascale !</a:t>
            </a:r>
          </a:p>
          <a:p>
            <a:endParaRPr lang="ru-RU" dirty="0"/>
          </a:p>
        </p:txBody>
      </p:sp>
      <p:pic>
        <p:nvPicPr>
          <p:cNvPr id="5" name="Picture 4" descr="1tasfsgg.gif"/>
          <p:cNvPicPr>
            <a:picLocks noChangeAspect="1"/>
          </p:cNvPicPr>
          <p:nvPr/>
        </p:nvPicPr>
        <p:blipFill>
          <a:blip r:embed="rId2"/>
          <a:stretch>
            <a:fillRect/>
          </a:stretch>
        </p:blipFill>
        <p:spPr>
          <a:xfrm>
            <a:off x="6096000" y="4648200"/>
            <a:ext cx="1599016" cy="20574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Picture 5" descr="cloches.gif"/>
          <p:cNvPicPr>
            <a:picLocks noChangeAspect="1"/>
          </p:cNvPicPr>
          <p:nvPr/>
        </p:nvPicPr>
        <p:blipFill>
          <a:blip r:embed="rId3"/>
          <a:stretch>
            <a:fillRect/>
          </a:stretch>
        </p:blipFill>
        <p:spPr>
          <a:xfrm>
            <a:off x="1981200" y="4876800"/>
            <a:ext cx="1741388" cy="172974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38</TotalTime>
  <Words>590</Words>
  <Application>Microsoft Office PowerPoint</Application>
  <PresentationFormat>On-screen Show (4:3)</PresentationFormat>
  <Paragraphs>33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Solstice</vt:lpstr>
      <vt:lpstr> Paques</vt:lpstr>
      <vt:lpstr>Slide 2</vt:lpstr>
      <vt:lpstr>Slide 3</vt:lpstr>
      <vt:lpstr>Continuer…</vt:lpstr>
      <vt:lpstr>En France</vt:lpstr>
      <vt:lpstr>Traditions de Pâques  en France</vt:lpstr>
      <vt:lpstr>Le lys</vt:lpstr>
      <vt:lpstr>L'oeuf de Pâques </vt:lpstr>
      <vt:lpstr>Les Cloches</vt:lpstr>
      <vt:lpstr>Le lapin de Pâques</vt:lpstr>
      <vt:lpstr>L’agneau de Pâques </vt:lpstr>
      <vt:lpstr>La lumier </vt:lpstr>
      <vt:lpstr>Slide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Paques</dc:title>
  <dc:creator>Teo &amp; Vali</dc:creator>
  <cp:lastModifiedBy>Teo &amp; Vali</cp:lastModifiedBy>
  <cp:revision>5</cp:revision>
  <dcterms:created xsi:type="dcterms:W3CDTF">2006-08-16T00:00:00Z</dcterms:created>
  <dcterms:modified xsi:type="dcterms:W3CDTF">2012-05-10T19:21:36Z</dcterms:modified>
</cp:coreProperties>
</file>